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2"/>
  </p:notesMasterIdLst>
  <p:handoutMasterIdLst>
    <p:handoutMasterId r:id="rId33"/>
  </p:handoutMasterIdLst>
  <p:sldIdLst>
    <p:sldId id="274" r:id="rId4"/>
    <p:sldId id="276" r:id="rId5"/>
    <p:sldId id="353" r:id="rId6"/>
    <p:sldId id="389" r:id="rId7"/>
    <p:sldId id="394" r:id="rId8"/>
    <p:sldId id="397" r:id="rId9"/>
    <p:sldId id="396" r:id="rId10"/>
    <p:sldId id="433" r:id="rId11"/>
    <p:sldId id="434" r:id="rId12"/>
    <p:sldId id="398" r:id="rId13"/>
    <p:sldId id="399" r:id="rId14"/>
    <p:sldId id="403" r:id="rId15"/>
    <p:sldId id="400" r:id="rId16"/>
    <p:sldId id="411" r:id="rId17"/>
    <p:sldId id="401" r:id="rId18"/>
    <p:sldId id="426" r:id="rId19"/>
    <p:sldId id="407" r:id="rId20"/>
    <p:sldId id="428" r:id="rId21"/>
    <p:sldId id="429" r:id="rId22"/>
    <p:sldId id="430" r:id="rId23"/>
    <p:sldId id="408" r:id="rId24"/>
    <p:sldId id="415" r:id="rId25"/>
    <p:sldId id="410" r:id="rId26"/>
    <p:sldId id="427" r:id="rId27"/>
    <p:sldId id="349" r:id="rId28"/>
    <p:sldId id="432" r:id="rId29"/>
    <p:sldId id="413" r:id="rId30"/>
    <p:sldId id="414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84" d="100"/>
          <a:sy n="84" d="100"/>
        </p:scale>
        <p:origin x="408" y="8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16-May-17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16-May-17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02266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63828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16-May-17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71728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16-May-17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0382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55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2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>
                <a:solidFill>
                  <a:srgbClr val="F3BE60"/>
                </a:solidFill>
              </a:rPr>
              <a:t>Въпроси</a:t>
            </a:r>
            <a:r>
              <a:rPr lang="en-US" sz="6600" b="1" dirty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5334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16-May-17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4937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judge.softuni.bg/Contests/150/First-Steps-in-Codi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hyperlink" Target="https://visualstudio.com/products/visual-studio-community-v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mpilejava.net/" TargetMode="External"/><Relationship Id="rId4" Type="http://schemas.openxmlformats.org/officeDocument/2006/relationships/hyperlink" Target="https://dotnetfiddle.net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 fontScale="90000"/>
          </a:bodyPr>
          <a:lstStyle/>
          <a:p>
            <a:r>
              <a:rPr lang="bg-BG" dirty="0"/>
              <a:t>Първи стъпки в кодирането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 fontScale="92500"/>
          </a:bodyPr>
          <a:lstStyle/>
          <a:p>
            <a:r>
              <a:rPr lang="bg-BG" dirty="0"/>
              <a:t>Да напишем първата си програма с </a:t>
            </a:r>
            <a:r>
              <a:rPr lang="en-US" dirty="0"/>
              <a:t>JavaScript </a:t>
            </a:r>
            <a:r>
              <a:rPr lang="bg-BG" dirty="0"/>
              <a:t>и </a:t>
            </a:r>
            <a:r>
              <a:rPr lang="en-US"/>
              <a:t>Visual Studio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447" y="3906914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Picture 2" descr="http://www.bravr.com/wp-content/uploads/178974500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075" y="4114800"/>
            <a:ext cx="4132461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/>
              <a:t>трейнърски</a:t>
            </a:r>
            <a:r>
              <a:rPr lang="bg-BG" dirty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http://softuni.bg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 rot="576164">
            <a:off x="4765524" y="3618778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47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/>
              <a:t>Стартирайте </a:t>
            </a:r>
            <a:r>
              <a:rPr lang="en-US"/>
              <a:t>Visual Studio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bg-BG" dirty="0"/>
              <a:t>Нов файл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[File]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[New]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[Project...] (Ctrl+Shift+N)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конзолна програма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66" y="2667000"/>
            <a:ext cx="6077892" cy="37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/>
              <a:t>Сорс кодът на програма се пише във </a:t>
            </a:r>
            <a:r>
              <a:rPr lang="bg-BG" sz="3200"/>
              <a:t>функция </a:t>
            </a:r>
            <a:r>
              <a:rPr lang="en-US" sz="3000" b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llo()</a:t>
            </a:r>
          </a:p>
          <a:p>
            <a:pPr lvl="1"/>
            <a:r>
              <a:rPr lang="bg-BG" sz="3000" dirty="0"/>
              <a:t>Между отварящата и затварящата скоба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/>
              <a:t>Натиснете </a:t>
            </a:r>
            <a:r>
              <a:rPr lang="en-US" sz="3000" dirty="0"/>
              <a:t>[Enter] </a:t>
            </a:r>
            <a:r>
              <a:rPr lang="bg-BG" sz="3000" dirty="0"/>
              <a:t>след отварящата скоба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/>
              <a:t>Кодът на програмата се пише отместен навътре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Писане на програмен код</a:t>
            </a:r>
            <a:endParaRPr lang="en-US" dirty="0"/>
          </a:p>
        </p:txBody>
      </p:sp>
      <p:pic>
        <p:nvPicPr>
          <p:cNvPr id="1026" name="Picture 2" descr="C:\Users\Alisa\OneDrive\1\Image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376" y="1642127"/>
            <a:ext cx="6373236" cy="418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98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/>
              <a:t>Напишете следния код: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Писане на програмен код (2)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875212" y="1182497"/>
            <a:ext cx="66911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console.log("Hello,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nn-NO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 descr="C:\Users\Alisa\OneDrive\1\Image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4" y="1946928"/>
            <a:ext cx="6553198" cy="430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71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За стартиране на програмата </a:t>
            </a:r>
            <a:r>
              <a:rPr lang="bg-BG"/>
              <a:t>натиснете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[F5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]</a:t>
            </a:r>
          </a:p>
          <a:p>
            <a:r>
              <a:rPr lang="bg-BG" dirty="0"/>
              <a:t>Ако няма грешки, програмата ще се изпълни</a:t>
            </a:r>
          </a:p>
          <a:p>
            <a:r>
              <a:rPr lang="bg-BG" dirty="0"/>
              <a:t>Резултатът ще се изпише на конзолата (</a:t>
            </a:r>
            <a:r>
              <a:rPr lang="bg-BG"/>
              <a:t>в черния прозорец):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Стартиране на програмата</a:t>
            </a:r>
            <a:endParaRPr lang="en-US" dirty="0"/>
          </a:p>
        </p:txBody>
      </p:sp>
      <p:pic>
        <p:nvPicPr>
          <p:cNvPr id="3074" name="Picture 2" descr="C:\Users\Alisa\OneDrive\1\Image 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902" y="3741305"/>
            <a:ext cx="6379910" cy="19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91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Тествайте кода си в онлайн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https://judge.softuni.bg/Contests/150/First-Steps-in-Coding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Тестване на програмата в </a:t>
            </a:r>
            <a:r>
              <a:rPr lang="en-US" dirty="0"/>
              <a:t>Judge</a:t>
            </a: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275012" y="2393899"/>
            <a:ext cx="5055400" cy="409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7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/>
              <a:t>Бъркане </a:t>
            </a:r>
            <a:r>
              <a:rPr lang="bg-BG" dirty="0"/>
              <a:t>на малки и главни букви:</a:t>
            </a:r>
            <a:endParaRPr lang="en-US" dirty="0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bg-BG"/>
              <a:t>Липсваща </a:t>
            </a:r>
            <a:r>
              <a:rPr lang="bg-BG" dirty="0"/>
              <a:t>кавичка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bg-BG" dirty="0"/>
              <a:t> или липсваща скоба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/>
              <a:t> </a:t>
            </a:r>
            <a:r>
              <a:rPr lang="bg-BG" dirty="0"/>
              <a:t>или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Типични грешки </a:t>
            </a:r>
            <a:r>
              <a:rPr lang="bg-BG"/>
              <a:t>в </a:t>
            </a:r>
            <a:r>
              <a:rPr lang="en-US"/>
              <a:t>JavaScript </a:t>
            </a:r>
            <a:r>
              <a:rPr lang="bg-BG" dirty="0"/>
              <a:t>програмите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12" y="5614863"/>
            <a:ext cx="4919949" cy="5720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08" y="5614864"/>
            <a:ext cx="4914553" cy="5714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11" y="1905000"/>
            <a:ext cx="107918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0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Конзолни </a:t>
            </a:r>
            <a:r>
              <a:rPr lang="bg-BG"/>
              <a:t>програмки с</a:t>
            </a:r>
            <a:r>
              <a:rPr lang="en-US"/>
              <a:t> JavaScript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Упражнения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80" y="666750"/>
            <a:ext cx="5325491" cy="3676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242" y="1295400"/>
            <a:ext cx="4678570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448066"/>
            <a:ext cx="4151630" cy="12196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164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5625917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Да </a:t>
            </a:r>
            <a:r>
              <a:rPr lang="bg-BG"/>
              <a:t>направим уеб приложение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079" y="1752600"/>
            <a:ext cx="6491538" cy="30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01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13" y="1066800"/>
            <a:ext cx="5141999" cy="2329166"/>
          </a:xfrm>
        </p:spPr>
        <p:txBody>
          <a:bodyPr anchor="ctr" anchorCtr="0"/>
          <a:lstStyle/>
          <a:p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Конзолните приложения</a:t>
            </a:r>
            <a:r>
              <a:rPr lang="bg-BG" sz="3200" dirty="0"/>
              <a:t> четат входните си данни и отпечатват изхода си на текстова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конзола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Конзолни и уеб приложения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9013" y="3581400"/>
            <a:ext cx="514199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>
                <a:solidFill>
                  <a:srgbClr val="FBEEC9">
                    <a:lumMod val="75000"/>
                  </a:srgbClr>
                </a:solidFill>
              </a:rPr>
              <a:t>Уеб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 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</a:rPr>
              <a:t>приложенията</a:t>
            </a:r>
            <a:r>
              <a:rPr lang="bg-BG" sz="3200" dirty="0">
                <a:solidFill>
                  <a:prstClr val="white"/>
                </a:solidFill>
              </a:rPr>
              <a:t> ползват уеб-базиран потребителски интерфейс</a:t>
            </a:r>
          </a:p>
          <a:p>
            <a:pPr marL="914240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>
                <a:solidFill>
                  <a:prstClr val="white"/>
                </a:solidFill>
              </a:rPr>
              <a:t>Работят през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уеб браузър</a:t>
            </a:r>
            <a:r>
              <a:rPr lang="bg-BG" sz="3200" dirty="0">
                <a:solidFill>
                  <a:prstClr val="white"/>
                </a:solidFill>
              </a:rPr>
              <a:t> и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уеб сървър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946" y="3863658"/>
            <a:ext cx="4810207" cy="2267027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949753" y="1604260"/>
            <a:ext cx="5452594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52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уеб приложение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208212" y="1371600"/>
            <a:ext cx="7764696" cy="474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64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570998" cy="553001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bg-BG" dirty="0"/>
              <a:t>Какво означава да програмираме?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Първа програмка с </a:t>
            </a:r>
            <a:r>
              <a:rPr lang="en-US" dirty="0"/>
              <a:t>JavaScript</a:t>
            </a:r>
            <a:r>
              <a:rPr lang="bg-BG" dirty="0"/>
              <a:t> и </a:t>
            </a:r>
            <a:r>
              <a:rPr lang="en-US"/>
              <a:t>Visual Studio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Да направим конзолна програма</a:t>
            </a:r>
          </a:p>
          <a:p>
            <a:pPr marL="712788" lvl="1" indent="-409575"/>
            <a:r>
              <a:rPr lang="bg-BG" dirty="0"/>
              <a:t>Създаване на конзолна </a:t>
            </a:r>
            <a:r>
              <a:rPr lang="en-US" dirty="0"/>
              <a:t>JS </a:t>
            </a:r>
            <a:r>
              <a:rPr lang="bg-BG" dirty="0"/>
              <a:t>програма</a:t>
            </a:r>
          </a:p>
          <a:p>
            <a:pPr marL="712788" lvl="1" indent="-409575"/>
            <a:r>
              <a:rPr lang="bg-BG" dirty="0"/>
              <a:t>Стартиране на програмата</a:t>
            </a:r>
          </a:p>
          <a:p>
            <a:pPr marL="712788" lvl="1" indent="-409575"/>
            <a:r>
              <a:rPr lang="bg-BG" dirty="0"/>
              <a:t>Тестване 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Да напишем уеб приложение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95" y="1905000"/>
            <a:ext cx="3292917" cy="42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Инсталиране на </a:t>
            </a:r>
            <a:r>
              <a:rPr lang="en-US"/>
              <a:t>npm </a:t>
            </a:r>
            <a:r>
              <a:rPr lang="bg-BG"/>
              <a:t>пакетите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198812" y="1676400"/>
            <a:ext cx="5854346" cy="433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87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изглед</a:t>
            </a:r>
            <a:r>
              <a:rPr lang="bg-BG"/>
              <a:t>: </a:t>
            </a:r>
            <a:r>
              <a:rPr lang="en-US" noProof="1"/>
              <a:t>index.pug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12" y="1151121"/>
            <a:ext cx="80010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51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действие</a:t>
            </a:r>
            <a:r>
              <a:rPr lang="en-US"/>
              <a:t>: </a:t>
            </a:r>
            <a:r>
              <a:rPr lang="en-US" noProof="1"/>
              <a:t>calculate.js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1151121"/>
            <a:ext cx="92487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92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Стартираме уеб приложението </a:t>
            </a:r>
            <a:r>
              <a:rPr lang="bg-BG" sz="3200"/>
              <a:t>с </a:t>
            </a:r>
            <a:r>
              <a:rPr lang="en-US" sz="3200">
                <a:solidFill>
                  <a:schemeClr val="tx2">
                    <a:lumMod val="75000"/>
                  </a:schemeClr>
                </a:solidFill>
              </a:rPr>
              <a:t>[F5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]</a:t>
            </a:r>
          </a:p>
          <a:p>
            <a:r>
              <a:rPr lang="bg-BG" sz="3200" dirty="0"/>
              <a:t>Тестваме в уеб браузъра с различни числа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Стартиране на уеб приложението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95" y="2747588"/>
            <a:ext cx="7678858" cy="361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2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032198"/>
            <a:ext cx="10363200" cy="820600"/>
          </a:xfrm>
        </p:spPr>
        <p:txBody>
          <a:bodyPr/>
          <a:lstStyle/>
          <a:p>
            <a:r>
              <a:rPr lang="bg-BG" dirty="0"/>
              <a:t>Изграждане на уеб приложение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bg-BG" dirty="0"/>
              <a:t>Упражнение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31" y="381000"/>
            <a:ext cx="6780722" cy="44692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880" y="1411006"/>
            <a:ext cx="5780087" cy="27241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2701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Програмиране</a:t>
            </a:r>
            <a:r>
              <a:rPr lang="bg-BG" sz="3200" dirty="0"/>
              <a:t> означава да пишеш</a:t>
            </a:r>
            <a:r>
              <a:rPr lang="en-US" sz="3200" dirty="0"/>
              <a:t> </a:t>
            </a:r>
            <a:r>
              <a:rPr lang="bg-BG" sz="3200" dirty="0"/>
              <a:t>команди за компютъра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Компютърна програма е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поредица команди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/>
              <a:t>Използва се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език за програмиране </a:t>
            </a:r>
            <a:r>
              <a:rPr lang="bg-BG" sz="3000" dirty="0"/>
              <a:t>(</a:t>
            </a:r>
            <a:r>
              <a:rPr lang="bg-BG" sz="3000"/>
              <a:t>например </a:t>
            </a:r>
            <a:r>
              <a:rPr lang="en-US" sz="3000"/>
              <a:t>JavaScript</a:t>
            </a:r>
            <a:r>
              <a:rPr lang="bg-BG" sz="3000"/>
              <a:t>)</a:t>
            </a:r>
            <a:r>
              <a:rPr lang="en-US" sz="3000"/>
              <a:t> </a:t>
            </a:r>
            <a:r>
              <a:rPr lang="en-US" sz="3000" dirty="0"/>
              <a:t>+</a:t>
            </a:r>
            <a:r>
              <a:rPr lang="bg-BG" sz="3000" dirty="0"/>
              <a:t/>
            </a:r>
            <a:br>
              <a:rPr lang="bg-BG" sz="3000" dirty="0"/>
            </a:b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среда за разработка </a:t>
            </a:r>
            <a:r>
              <a:rPr lang="bg-BG" sz="3000" dirty="0"/>
              <a:t>(например </a:t>
            </a:r>
            <a:r>
              <a:rPr lang="en-US" sz="3000" dirty="0"/>
              <a:t>Visual Studio)</a:t>
            </a:r>
          </a:p>
          <a:p>
            <a:pPr>
              <a:lnSpc>
                <a:spcPct val="100000"/>
              </a:lnSpc>
            </a:pPr>
            <a:r>
              <a:rPr lang="bg-BG" sz="3200"/>
              <a:t>На </a:t>
            </a:r>
            <a:r>
              <a:rPr lang="en-US" sz="3200"/>
              <a:t>JavaScript </a:t>
            </a:r>
            <a:r>
              <a:rPr lang="bg-BG" sz="3200" dirty="0"/>
              <a:t>командите се </a:t>
            </a:r>
            <a:r>
              <a:rPr lang="bg-BG" sz="3200"/>
              <a:t>пишат във</a:t>
            </a:r>
            <a:r>
              <a:rPr lang="en-US" sz="3200"/>
              <a:t> </a:t>
            </a:r>
            <a:r>
              <a:rPr lang="bg-BG" sz="3200"/>
              <a:t>функции</a:t>
            </a:r>
            <a:endParaRPr lang="en-US" sz="300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sz="3000" dirty="0"/>
              <a:t>Печатаме </a:t>
            </a:r>
            <a:r>
              <a:rPr lang="bg-BG" sz="3000"/>
              <a:t>с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console.log(…)</a:t>
            </a:r>
            <a:r>
              <a:rPr lang="en-US" sz="3000"/>
              <a:t>, </a:t>
            </a:r>
            <a:r>
              <a:rPr lang="bg-BG" sz="3000" dirty="0"/>
              <a:t>стартираме </a:t>
            </a:r>
            <a:r>
              <a:rPr lang="bg-BG" sz="3000"/>
              <a:t>с </a:t>
            </a:r>
            <a:r>
              <a:rPr lang="en-US" sz="3000">
                <a:solidFill>
                  <a:schemeClr val="tx2">
                    <a:lumMod val="75000"/>
                  </a:schemeClr>
                </a:solidFill>
              </a:rPr>
              <a:t>[F5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584" y="3581400"/>
            <a:ext cx="2786628" cy="206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33989" y="4114800"/>
            <a:ext cx="721782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hello()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console.log("Hello");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Първи стъпки в кодирането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644035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/>
              <a:t>Безплатни обучения в </a:t>
            </a:r>
            <a:r>
              <a:rPr lang="bg-BG" noProof="1"/>
              <a:t>СофтУни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 </a:t>
            </a:r>
            <a:r>
              <a:rPr lang="en-US" sz="3200" dirty="0"/>
              <a:t>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</a:t>
            </a:r>
            <a:r>
              <a:rPr lang="bg-BG" dirty="0"/>
              <a:t> </a:t>
            </a:r>
            <a:r>
              <a:rPr lang="en-US" dirty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bg-BG" sz="2900" noProof="1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 форуми</a:t>
            </a:r>
            <a:r>
              <a:rPr lang="en-US" noProof="1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84114"/>
            <a:ext cx="8938472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Какво означава</a:t>
            </a:r>
            <a:br>
              <a:rPr lang="bg-BG" dirty="0"/>
            </a:br>
            <a:r>
              <a:rPr lang="bg-BG" dirty="0"/>
              <a:t>"да програмираме"?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88" y="921714"/>
            <a:ext cx="3524026" cy="3637568"/>
          </a:xfrm>
          <a:prstGeom prst="rect">
            <a:avLst/>
          </a:prstGeom>
        </p:spPr>
      </p:pic>
      <p:pic>
        <p:nvPicPr>
          <p:cNvPr id="2050" name="Picture 2" descr="http://leusd.scoa.schoolfusion.us/modules/groups/homepagefiles/cms/568543/Image/codingBl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5" y="1150314"/>
            <a:ext cx="3577914" cy="3180368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902" y="2044682"/>
            <a:ext cx="3790950" cy="213273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означава "програмиране"?</a:t>
            </a:r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/>
              <a:t>Да "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програмираме</a:t>
            </a:r>
            <a:r>
              <a:rPr lang="bg-BG" dirty="0"/>
              <a:t>" означава да даваме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команди</a:t>
            </a:r>
            <a:r>
              <a:rPr lang="bg-BG" dirty="0"/>
              <a:t> на компютъра какво да прави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Командите се подреждат една след друга</a:t>
            </a:r>
          </a:p>
          <a:p>
            <a:pPr lvl="2">
              <a:lnSpc>
                <a:spcPct val="100000"/>
              </a:lnSpc>
            </a:pPr>
            <a:r>
              <a:rPr lang="bg-BG" dirty="0"/>
              <a:t>Така те образуват "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компютърна програма</a:t>
            </a:r>
            <a:r>
              <a:rPr lang="bg-BG" dirty="0"/>
              <a:t>"</a:t>
            </a:r>
          </a:p>
          <a:p>
            <a:pPr lvl="2">
              <a:lnSpc>
                <a:spcPct val="100000"/>
              </a:lnSpc>
            </a:pPr>
            <a:r>
              <a:rPr lang="bg-BG" dirty="0"/>
              <a:t>Компютърната програма е поредица от команди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/>
              <a:t>Програмите се пишат 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език за програмиране</a:t>
            </a:r>
          </a:p>
          <a:p>
            <a:pPr lvl="2">
              <a:lnSpc>
                <a:spcPct val="100000"/>
              </a:lnSpc>
            </a:pPr>
            <a:r>
              <a:rPr lang="bg-BG" dirty="0"/>
              <a:t>Например </a:t>
            </a:r>
            <a:r>
              <a:rPr lang="en-US" dirty="0"/>
              <a:t>JavaScript</a:t>
            </a:r>
            <a:r>
              <a:rPr lang="bg-BG" dirty="0"/>
              <a:t>, </a:t>
            </a:r>
            <a:r>
              <a:rPr lang="en-US" dirty="0"/>
              <a:t>C#, Java, Python, PHP</a:t>
            </a:r>
            <a:r>
              <a:rPr lang="bg-BG" dirty="0"/>
              <a:t>, </a:t>
            </a:r>
            <a:r>
              <a:rPr lang="en-US" dirty="0"/>
              <a:t>C</a:t>
            </a:r>
            <a:r>
              <a:rPr lang="bg-BG" dirty="0"/>
              <a:t>, </a:t>
            </a:r>
            <a:r>
              <a:rPr lang="en-US" dirty="0"/>
              <a:t>C++, </a:t>
            </a:r>
            <a:r>
              <a:rPr lang="bg-BG" dirty="0"/>
              <a:t>…</a:t>
            </a:r>
          </a:p>
          <a:p>
            <a:pPr lvl="2">
              <a:lnSpc>
                <a:spcPct val="100000"/>
              </a:lnSpc>
            </a:pPr>
            <a:r>
              <a:rPr lang="bg-BG" dirty="0"/>
              <a:t>Използва се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среда за програмиране </a:t>
            </a:r>
            <a:r>
              <a:rPr lang="bg-BG" dirty="0"/>
              <a:t>(например </a:t>
            </a:r>
            <a:r>
              <a:rPr lang="en-US"/>
              <a:t>Visual Studio)</a:t>
            </a:r>
            <a:endParaRPr lang="bg-BG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14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Програма</a:t>
            </a:r>
            <a:r>
              <a:rPr lang="bg-BG" dirty="0"/>
              <a:t> == последователност от команди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Съдържа команди, пресмятания, проверки, повторения, …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dirty="0"/>
              <a:t>Програмите се пишат в текстов формат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/>
              <a:t>Текстът на програмата се нарича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сорс код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bg-BG" dirty="0" smtClean="0"/>
              <a:t>В някои езици - като </a:t>
            </a:r>
            <a:r>
              <a:rPr lang="en-US" dirty="0" smtClean="0"/>
              <a:t>C#</a:t>
            </a:r>
            <a:r>
              <a:rPr lang="bg-BG" dirty="0" smtClean="0"/>
              <a:t>, сорс кодът се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компилира</a:t>
            </a:r>
            <a:r>
              <a:rPr lang="bg-BG" dirty="0" smtClean="0"/>
              <a:t> до машинен код, а при скриптовите – като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dirty="0" smtClean="0"/>
              <a:t>, </a:t>
            </a:r>
            <a:r>
              <a:rPr lang="bg-BG" dirty="0" smtClean="0"/>
              <a:t>командите се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интерпретират</a:t>
            </a:r>
            <a:r>
              <a:rPr lang="bg-BG" dirty="0" smtClean="0"/>
              <a:t> и изпълняват директно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програми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82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199200"/>
            <a:ext cx="10363200" cy="820600"/>
          </a:xfrm>
        </p:spPr>
        <p:txBody>
          <a:bodyPr/>
          <a:lstStyle/>
          <a:p>
            <a:r>
              <a:rPr lang="bg-BG" dirty="0"/>
              <a:t>Да направим конзолна програмка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013" y="2057400"/>
            <a:ext cx="8432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0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bg-BG" dirty="0"/>
              <a:t>За да програмирате, ви трябва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среда за разработка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Integrated Development Environment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IDE</a:t>
            </a:r>
            <a:r>
              <a:rPr lang="en-US" dirty="0"/>
              <a:t>)</a:t>
            </a:r>
          </a:p>
          <a:p>
            <a:pPr lvl="1"/>
            <a:r>
              <a:rPr lang="bg-BG" dirty="0"/>
              <a:t>За </a:t>
            </a:r>
            <a:r>
              <a:rPr lang="en-US" dirty="0"/>
              <a:t>JavaScript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Visual </a:t>
            </a:r>
            <a:r>
              <a:rPr lang="en-US" dirty="0" smtClean="0">
                <a:sym typeface="Wingdings" panose="05000000000000000000" pitchFamily="2" charset="2"/>
              </a:rPr>
              <a:t>Studio</a:t>
            </a:r>
            <a:endParaRPr lang="bg-BG" dirty="0" smtClean="0">
              <a:sym typeface="Wingdings" panose="05000000000000000000" pitchFamily="2" charset="2"/>
            </a:endParaRPr>
          </a:p>
          <a:p>
            <a:pPr lvl="2"/>
            <a:r>
              <a:rPr lang="en-US" dirty="0" smtClean="0"/>
              <a:t>Visual </a:t>
            </a:r>
            <a:r>
              <a:rPr lang="en-US" dirty="0"/>
              <a:t>Studio </a:t>
            </a:r>
            <a:r>
              <a:rPr lang="en-US" dirty="0" smtClean="0"/>
              <a:t>Code</a:t>
            </a:r>
            <a:endParaRPr lang="bg-BG" dirty="0" smtClean="0"/>
          </a:p>
          <a:p>
            <a:pPr lvl="2"/>
            <a:r>
              <a:rPr lang="en-US" dirty="0" err="1" smtClean="0">
                <a:sym typeface="Wingdings" panose="05000000000000000000" pitchFamily="2" charset="2"/>
              </a:rPr>
              <a:t>WebStorm</a:t>
            </a:r>
            <a:endParaRPr lang="en-US" dirty="0"/>
          </a:p>
          <a:p>
            <a:pPr lvl="1"/>
            <a:r>
              <a:rPr lang="bg-BG" dirty="0"/>
              <a:t>За </a:t>
            </a:r>
            <a:r>
              <a:rPr lang="en-US" dirty="0"/>
              <a:t>C# </a:t>
            </a:r>
            <a:r>
              <a:rPr lang="en-US" dirty="0">
                <a:sym typeface="Wingdings" panose="05000000000000000000" pitchFamily="2" charset="2"/>
              </a:rPr>
              <a:t> 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Visual Studio </a:t>
            </a:r>
            <a:r>
              <a:rPr lang="bg-BG" dirty="0">
                <a:sym typeface="Wingdings" panose="05000000000000000000" pitchFamily="2" charset="2"/>
              </a:rPr>
              <a:t>за </a:t>
            </a:r>
            <a:r>
              <a:rPr lang="en-US" dirty="0">
                <a:sym typeface="Wingdings" panose="05000000000000000000" pitchFamily="2" charset="2"/>
              </a:rPr>
              <a:t>Windows</a:t>
            </a:r>
          </a:p>
          <a:p>
            <a:pPr lvl="2"/>
            <a:r>
              <a:rPr lang="bg-BG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MonoDevelop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bg-BG" dirty="0">
                <a:sym typeface="Wingdings" panose="05000000000000000000" pitchFamily="2" charset="2"/>
              </a:rPr>
              <a:t>за </a:t>
            </a:r>
            <a:r>
              <a:rPr lang="en-US" dirty="0">
                <a:sym typeface="Wingdings" panose="05000000000000000000" pitchFamily="2" charset="2"/>
              </a:rPr>
              <a:t>Linux / Max OS X</a:t>
            </a:r>
          </a:p>
          <a:p>
            <a:pPr lvl="1"/>
            <a:r>
              <a:rPr lang="bg-BG" dirty="0">
                <a:sym typeface="Wingdings" panose="05000000000000000000" pitchFamily="2" charset="2"/>
              </a:rPr>
              <a:t>за </a:t>
            </a:r>
            <a:r>
              <a:rPr lang="en-US" dirty="0">
                <a:sym typeface="Wingdings" panose="05000000000000000000" pitchFamily="2" charset="2"/>
              </a:rPr>
              <a:t>Java  </a:t>
            </a:r>
            <a:r>
              <a:rPr lang="en-US" dirty="0" err="1">
                <a:sym typeface="Wingdings" panose="05000000000000000000" pitchFamily="2" charset="2"/>
              </a:rPr>
              <a:t>IntellyJ</a:t>
            </a:r>
            <a:r>
              <a:rPr lang="en-US" dirty="0">
                <a:sym typeface="Wingdings" panose="05000000000000000000" pitchFamily="2" charset="2"/>
              </a:rPr>
              <a:t> Idea</a:t>
            </a:r>
          </a:p>
          <a:p>
            <a:pPr lvl="1"/>
            <a:r>
              <a:rPr lang="bg-BG" dirty="0">
                <a:sym typeface="Wingdings" panose="05000000000000000000" pitchFamily="2" charset="2"/>
              </a:rPr>
              <a:t>за </a:t>
            </a:r>
            <a:r>
              <a:rPr lang="en-US" dirty="0">
                <a:sym typeface="Wingdings" panose="05000000000000000000" pitchFamily="2" charset="2"/>
              </a:rPr>
              <a:t>PHP  PHP Storm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Среда за разработка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53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Инсталирайте си </a:t>
            </a:r>
            <a:r>
              <a:rPr lang="en-US" dirty="0"/>
              <a:t>Microsoft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Visual </a:t>
            </a: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Studio Community 2017 </a:t>
            </a:r>
            <a:r>
              <a:rPr lang="bg-BG"/>
              <a:t>с</a:t>
            </a:r>
            <a:r>
              <a:rPr lang="bg-BG" b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/>
              <a:t>допълнителен компонент  за </a:t>
            </a: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Node.js development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>
                <a:hlinkClick r:id="rId2"/>
              </a:rPr>
              <a:t>https://www.visualstudio.com/vs/community/ </a:t>
            </a:r>
            <a:endParaRPr lang="en-US"/>
          </a:p>
          <a:p>
            <a:r>
              <a:rPr lang="bg-BG"/>
              <a:t>Инсталирайте </a:t>
            </a:r>
            <a:r>
              <a:rPr lang="en-US"/>
              <a:t>Node.js </a:t>
            </a:r>
            <a:endParaRPr lang="bg-BG"/>
          </a:p>
          <a:p>
            <a:pPr lvl="1"/>
            <a:r>
              <a:rPr lang="en-US">
                <a:hlinkClick r:id="rId3"/>
              </a:rPr>
              <a:t>https://nodejs.org/en/download/</a:t>
            </a:r>
            <a:endParaRPr lang="bg-BG"/>
          </a:p>
          <a:p>
            <a:r>
              <a:rPr lang="bg-BG"/>
              <a:t>Алтернативна среда за разработка (</a:t>
            </a:r>
            <a:r>
              <a:rPr lang="en-US"/>
              <a:t>online)</a:t>
            </a:r>
          </a:p>
          <a:p>
            <a:pPr lvl="1"/>
            <a:r>
              <a:rPr lang="en-US"/>
              <a:t>JavaScript </a:t>
            </a:r>
            <a:r>
              <a:rPr lang="en-US" dirty="0"/>
              <a:t>– </a:t>
            </a:r>
            <a:r>
              <a:rPr lang="bg-BG" dirty="0"/>
              <a:t>може директно в конзолата </a:t>
            </a:r>
            <a:r>
              <a:rPr lang="bg-BG"/>
              <a:t>на браузъра</a:t>
            </a:r>
            <a:endParaRPr lang="bg-BG" dirty="0"/>
          </a:p>
          <a:p>
            <a:pPr lvl="1"/>
            <a:r>
              <a:rPr lang="en-US" dirty="0"/>
              <a:t>C# – .NET Fiddle - </a:t>
            </a:r>
            <a:r>
              <a:rPr lang="en-US" dirty="0">
                <a:hlinkClick r:id="rId4"/>
              </a:rPr>
              <a:t>https://dotnetfiddle.net/</a:t>
            </a:r>
            <a:endParaRPr lang="en-US" dirty="0"/>
          </a:p>
          <a:p>
            <a:pPr lvl="1"/>
            <a:r>
              <a:rPr lang="en-US" dirty="0"/>
              <a:t>Java – </a:t>
            </a:r>
            <a:r>
              <a:rPr lang="en-US" dirty="0">
                <a:hlinkClick r:id="rId5"/>
              </a:rPr>
              <a:t>https://www.compilejava.net/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Среда за разработка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1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Инсталиране на </a:t>
            </a:r>
            <a:r>
              <a:rPr lang="en-US" dirty="0" smtClean="0"/>
              <a:t>Visual Studio Community 2017 </a:t>
            </a:r>
            <a:r>
              <a:rPr lang="bg-BG" dirty="0" smtClean="0"/>
              <a:t>и избиране на необходимите компоненти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Среда за разработка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318" y="2481834"/>
            <a:ext cx="7847012" cy="376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1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875</Words>
  <Application>Microsoft Office PowerPoint</Application>
  <PresentationFormat>Custom</PresentationFormat>
  <Paragraphs>171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Първи стъпки в кодирането</vt:lpstr>
      <vt:lpstr>Съдържание</vt:lpstr>
      <vt:lpstr>Какво означава "да програмираме"?</vt:lpstr>
      <vt:lpstr>Какво означава "програмиране"?</vt:lpstr>
      <vt:lpstr>Компютърни програми</vt:lpstr>
      <vt:lpstr>Да направим конзолна програмка</vt:lpstr>
      <vt:lpstr>Среда за разработка</vt:lpstr>
      <vt:lpstr>Среда за разработка</vt:lpstr>
      <vt:lpstr>Среда за разработка</vt:lpstr>
      <vt:lpstr>Създаване на конзолна програма</vt:lpstr>
      <vt:lpstr>Писане на програмен код</vt:lpstr>
      <vt:lpstr>Писане на програмен код (2)</vt:lpstr>
      <vt:lpstr>Стартиране на програмата</vt:lpstr>
      <vt:lpstr>Тестване на програмата в Judge</vt:lpstr>
      <vt:lpstr>Типични грешки в JavaScript програмите</vt:lpstr>
      <vt:lpstr>Конзолни програмки с JavaScript</vt:lpstr>
      <vt:lpstr>Да направим уеб приложение</vt:lpstr>
      <vt:lpstr>Конзолни и уеб приложения</vt:lpstr>
      <vt:lpstr>Създаване на уеб приложение</vt:lpstr>
      <vt:lpstr>Инсталиране на npm пакетите</vt:lpstr>
      <vt:lpstr>Създаване на изглед: index.pug</vt:lpstr>
      <vt:lpstr>Създаване на действие: calculate.js</vt:lpstr>
      <vt:lpstr>Стартиране на уеб приложението</vt:lpstr>
      <vt:lpstr>Изграждане на уеб приложение</vt:lpstr>
      <vt:lpstr>Какво научихме днес?</vt:lpstr>
      <vt:lpstr>Първи стъпки в кодирането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Първи стъпки в кодирането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2017-05-16T11:22:23Z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